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302" r:id="rId2"/>
    <p:sldId id="792" r:id="rId3"/>
    <p:sldId id="783" r:id="rId4"/>
    <p:sldId id="739" r:id="rId5"/>
    <p:sldId id="748" r:id="rId6"/>
    <p:sldId id="749" r:id="rId7"/>
    <p:sldId id="740" r:id="rId8"/>
    <p:sldId id="750" r:id="rId9"/>
    <p:sldId id="760" r:id="rId10"/>
    <p:sldId id="761" r:id="rId11"/>
    <p:sldId id="762" r:id="rId12"/>
    <p:sldId id="7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5"/>
    <p:restoredTop sz="96327"/>
  </p:normalViewPr>
  <p:slideViewPr>
    <p:cSldViewPr snapToGrid="0" snapToObjects="1" showGuides="1">
      <p:cViewPr varScale="1">
        <p:scale>
          <a:sx n="113" d="100"/>
          <a:sy n="113" d="100"/>
        </p:scale>
        <p:origin x="3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BCC6B-1F58-9749-9CEF-C92A02648B9F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4ED37-8DE7-BE4C-AF71-FD1D43502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4ED37-8DE7-BE4C-AF71-FD1D435029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D7CA-37A9-D04E-99C4-4F67A4EA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65953-6D95-3644-8923-0A0877556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AD2B-63D3-454D-9F02-027EBC4A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F7B-046E-DD46-A1FD-40D616B3E966}" type="datetime1">
              <a:rPr lang="en-US" smtClean="0"/>
              <a:t>11/10/24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490EF-A656-3A44-833B-06FE2D8E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737A-0461-BE48-820E-909CBFA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32735-5ABF-B946-8BE6-51FB08926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CB03-D6A4-D24B-AD40-00C219E6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2AFF-75D7-2B4B-9F76-3421606536DF}" type="datetime1">
              <a:rPr lang="en-US" smtClean="0"/>
              <a:t>11/10/24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364B-07EE-B54D-BC08-15D61B9F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BC465-CBA4-0C4F-82CD-CD13A0FA8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6BA7B-7773-2C4F-95C5-C7824749F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83EC-273E-384D-8288-9D5C7A3D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377B-F65F-E642-998E-56575942127F}" type="datetime1">
              <a:rPr lang="en-US" smtClean="0"/>
              <a:t>11/10/24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3842-8556-1743-866E-9632BBE7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85BB-CC73-2048-9B07-5142FDC6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10"/>
            <a:ext cx="12192000" cy="9232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D49B-E4F8-2A4C-B6D8-B7149CF2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651"/>
            <a:ext cx="10515600" cy="500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00C7-1F96-0445-909A-7FD09FCB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4C12-A049-B94A-8E1C-6922BA6BD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C6514-1616-494D-A726-9A2E32E1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F24-66FA-C14B-A9CE-25F095DD1D64}" type="datetime1">
              <a:rPr lang="en-US" smtClean="0"/>
              <a:t>11/10/24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335F-69B0-954F-9688-55C221BD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467D1FB-2A7C-BD4B-9D69-B18EC4B3FE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176963"/>
            <a:ext cx="12192000" cy="6810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FC2E2-AC46-9D49-AEF1-EAAE79C0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4"/>
            <a:ext cx="12192000" cy="92385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72A8-A478-5E4A-AAD4-950391EE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851BF-2AF9-6C43-8853-AD446314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1ED85-D139-F942-B40C-4F308A72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6B3D-3233-6C45-92B7-4B6C62B32E48}" type="datetime1">
              <a:rPr lang="en-US" smtClean="0"/>
              <a:t>11/10/24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5531E-B02B-1645-8109-E10216E6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C329-C27B-F749-BC96-4E9F0571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4117-DF08-D64D-A963-EAA0619E9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2C7EA-1F72-A24A-8322-FDD5DB7C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FD40B-4063-1E42-B7B3-8C99FA7C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7F26E-0D39-9548-8CB7-83D7E1B53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D661B-DB2B-754B-888C-9F622604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4588-3654-4045-9407-9E71C4BF2F9E}" type="datetime1">
              <a:rPr lang="en-US" smtClean="0"/>
              <a:t>11/10/24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5F686-5DFB-FF4E-80C7-3945B8FC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DBF6-F8EF-B145-AC03-D5432AEE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D8BB1-BD07-3042-BA39-AF7DA8F2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AEB3-2C72-3443-BBAA-1D5C81A5B8D9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2B88E-AB7D-034E-8A06-2CD50981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E2F29-04EE-5B4D-A0F1-B32858B0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27F-6C37-614F-B0AE-BCE0CE827414}" type="datetime1">
              <a:rPr lang="en-US" smtClean="0"/>
              <a:t>11/10/24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4AE8-53F5-D648-B693-352CE24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BC6B-DE15-6941-A246-9226DF35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4573-D1F9-F44A-8164-B0400771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0CD5-3B75-7743-BF86-645DC95B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73A5-C09D-EE4B-94B0-72EE695C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28B-99A9-7048-9494-51904BEF4B63}" type="datetime1">
              <a:rPr lang="en-US" smtClean="0"/>
              <a:t>11/10/24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4F12-687E-784A-9F31-8C4D0A6F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B4C9-06D7-0643-B3E7-989558A2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F5828-286F-2943-95E7-E0168CC9E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8E679-9BD5-544D-A0A5-4D8C1209F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11FC5-CB02-5F45-B062-F1A8C701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558-6F5D-AC4A-BFF6-F8E7D89C0ADA}" type="datetime1">
              <a:rPr lang="en-US" smtClean="0"/>
              <a:t>11/10/24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1E28C-DCD1-DE43-9E73-19428A2A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CF9C3-A70B-AD42-BC91-1F98726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1289-C48C-3C4E-A7BC-F84FB3BB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920047"/>
            <a:ext cx="10515600" cy="501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4C6C-E0F4-E445-8927-625F5A8BF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A7FD-5C42-B14F-A758-58E5467A945B}" type="datetime1">
              <a:rPr lang="en-US" smtClean="0"/>
              <a:t>11/10/24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D028-3580-204C-90B5-DDE45D01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55E-DFF5-B344-855C-ADA6832A3D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9E1EDCB-A488-3D48-88EA-8689BFC541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91726"/>
            <a:ext cx="866273" cy="8662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F2D25-692D-3F42-A30A-CABC1F0E305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152147"/>
            <a:ext cx="1051560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1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2B31-54D9-4C49-83D0-656D6F00E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Supervised Machine Learning and Learning Theory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Lecture 15: The vanishing gradients problem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FF187-2A17-074C-9394-D2B4AC79A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October 25, 2024</a:t>
            </a:r>
          </a:p>
        </p:txBody>
      </p:sp>
      <p:sp>
        <p:nvSpPr>
          <p:cNvPr id="5" name="progressBar">
            <a:extLst>
              <a:ext uri="{FF2B5EF4-FFF2-40B4-BE49-F238E27FC236}">
                <a16:creationId xmlns:a16="http://schemas.microsoft.com/office/drawing/2014/main" id="{511C2A83-44AC-D945-B3FF-221F4F724E78}"/>
              </a:ext>
            </a:extLst>
          </p:cNvPr>
          <p:cNvSpPr/>
          <p:nvPr/>
        </p:nvSpPr>
        <p:spPr>
          <a:xfrm>
            <a:off x="0" y="6813550"/>
            <a:ext cx="312615" cy="44450"/>
          </a:xfrm>
          <a:prstGeom prst="rect">
            <a:avLst/>
          </a:prstGeom>
          <a:solidFill>
            <a:srgbClr val="C8C8C8"/>
          </a:solidFill>
          <a:ln>
            <a:solidFill>
              <a:srgbClr val="C8C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C231-AA7A-DA4B-BE17-67510620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1CB9-DC87-8B4F-B6FB-61A02DB28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chain rule: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Second chain rule: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12D11-96EA-A54E-9AAF-21F1AA0F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713" y="1045248"/>
            <a:ext cx="3121010" cy="1689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5EF5D-93D5-734A-801F-25B27DB3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2" y="5188951"/>
            <a:ext cx="5748407" cy="861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0E25D-074D-0B43-8DCC-41B98C4D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525" y="2845944"/>
            <a:ext cx="6158396" cy="24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8EFE-097E-2E49-AC2B-3650EBC6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3698-4EAC-E642-9B20-79DD8D6A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Third chain rule:</a:t>
            </a:r>
          </a:p>
          <a:p>
            <a:endParaRPr lang="en-US" dirty="0"/>
          </a:p>
          <a:p>
            <a:r>
              <a:rPr lang="en-US" b="1" dirty="0"/>
              <a:t>Fourth chain rule: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Combining all four chain rules together: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5B7AF-DC07-8F4A-A026-095020B9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33651"/>
            <a:ext cx="4718602" cy="1160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3FE64-961F-5A45-9F80-1D0331000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11526"/>
            <a:ext cx="3743739" cy="906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14C6C-9981-B645-B784-DD0D28EFD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25" y="4014201"/>
            <a:ext cx="9681549" cy="1079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39A8E-900D-F149-8A1D-1D390B071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42" y="5188951"/>
            <a:ext cx="5748407" cy="8614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E03F76-65C2-DD46-8D97-2090F28F48E8}"/>
              </a:ext>
            </a:extLst>
          </p:cNvPr>
          <p:cNvSpPr/>
          <p:nvPr/>
        </p:nvSpPr>
        <p:spPr>
          <a:xfrm>
            <a:off x="1070113" y="4014201"/>
            <a:ext cx="10051774" cy="1126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166A-8FE5-6B41-BAE3-C323542A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Fix: Add residual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54E2-D1AC-C649-930F-D1344B9C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Residual connection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Residual connection stabilizes the gradient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Layer normalization</a:t>
            </a:r>
            <a:r>
              <a:rPr lang="en-US" dirty="0"/>
              <a:t>: Normalize the intermediate representations to have mean zero and isotropic covariance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1EC5E-603F-F745-AAD9-3CBB3EF1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917" y="1793976"/>
            <a:ext cx="5748407" cy="861433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45BF3000-2EFC-9E49-8BE8-8CC7BBED84FB}"/>
              </a:ext>
            </a:extLst>
          </p:cNvPr>
          <p:cNvSpPr/>
          <p:nvPr/>
        </p:nvSpPr>
        <p:spPr>
          <a:xfrm>
            <a:off x="3487473" y="1624018"/>
            <a:ext cx="1185862" cy="757237"/>
          </a:xfrm>
          <a:prstGeom prst="arc">
            <a:avLst>
              <a:gd name="adj1" fmla="val 10210844"/>
              <a:gd name="adj2" fmla="val 623506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6A6946D-72D9-B34B-93E2-737367377AE9}"/>
              </a:ext>
            </a:extLst>
          </p:cNvPr>
          <p:cNvSpPr/>
          <p:nvPr/>
        </p:nvSpPr>
        <p:spPr>
          <a:xfrm>
            <a:off x="5756806" y="1591362"/>
            <a:ext cx="963083" cy="757237"/>
          </a:xfrm>
          <a:prstGeom prst="arc">
            <a:avLst>
              <a:gd name="adj1" fmla="val 9704067"/>
              <a:gd name="adj2" fmla="val 914345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FC81C29-DD8C-DC4C-86F1-8BEBB62F473B}"/>
              </a:ext>
            </a:extLst>
          </p:cNvPr>
          <p:cNvSpPr/>
          <p:nvPr/>
        </p:nvSpPr>
        <p:spPr>
          <a:xfrm>
            <a:off x="6755345" y="1591362"/>
            <a:ext cx="1185862" cy="757237"/>
          </a:xfrm>
          <a:prstGeom prst="arc">
            <a:avLst>
              <a:gd name="adj1" fmla="val 10210844"/>
              <a:gd name="adj2" fmla="val 914345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265A256-18E5-B043-BB17-EA5C859DD4B3}"/>
              </a:ext>
            </a:extLst>
          </p:cNvPr>
          <p:cNvSpPr/>
          <p:nvPr/>
        </p:nvSpPr>
        <p:spPr>
          <a:xfrm>
            <a:off x="4708791" y="1591361"/>
            <a:ext cx="963083" cy="757237"/>
          </a:xfrm>
          <a:prstGeom prst="arc">
            <a:avLst>
              <a:gd name="adj1" fmla="val 9704067"/>
              <a:gd name="adj2" fmla="val 914345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gressBarBackground">
            <a:extLst>
              <a:ext uri="{FF2B5EF4-FFF2-40B4-BE49-F238E27FC236}">
                <a16:creationId xmlns:a16="http://schemas.microsoft.com/office/drawing/2014/main" id="{DF86020E-5B6B-334A-9895-8554977BB005}"/>
              </a:ext>
            </a:extLst>
          </p:cNvPr>
          <p:cNvSpPr/>
          <p:nvPr/>
        </p:nvSpPr>
        <p:spPr>
          <a:xfrm>
            <a:off x="0" y="6813550"/>
            <a:ext cx="12192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8D31-9579-7645-8575-67A541CE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0C8D-0464-DC40-B436-BB94F20D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Deriving the backward pass</a:t>
            </a:r>
          </a:p>
          <a:p>
            <a:r>
              <a:rPr lang="en-US" b="1" dirty="0"/>
              <a:t>Vanishing gradient</a:t>
            </a:r>
          </a:p>
        </p:txBody>
      </p:sp>
    </p:spTree>
    <p:extLst>
      <p:ext uri="{BB962C8B-B14F-4D97-AF65-F5344CB8AC3E}">
        <p14:creationId xmlns:p14="http://schemas.microsoft.com/office/powerpoint/2010/main" val="115687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995-D6D4-9748-A6E7-A5405607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FD04D-B906-CE4F-81C9-1E52900DD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illustrate the problem, we will revisit our MNIST example</a:t>
                </a:r>
              </a:p>
              <a:p>
                <a:pPr lvl="1"/>
                <a:r>
                  <a:rPr lang="en-US" b="1" dirty="0"/>
                  <a:t>Network architecture: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[784, 30, 10]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Network architecture: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[784, 30, 30, 10]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FD04D-B906-CE4F-81C9-1E52900DD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lh3.googleusercontent.com/lh64NIs4tlACKczQFhH_gtBF2y29kgBszndWe0CEbSIvWT82kImFvOyNOgnFCmTj7g1UG5rKfvW7bC9pcOjFUj8S0-7gP-6H536jNETJXnOJ9iBGmJQxkgSsaQsbr9SoYmibkXccqXg">
            <a:extLst>
              <a:ext uri="{FF2B5EF4-FFF2-40B4-BE49-F238E27FC236}">
                <a16:creationId xmlns:a16="http://schemas.microsoft.com/office/drawing/2014/main" id="{7FC574AD-CB4A-B542-98AA-75D83F8D5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3"/>
          <a:stretch/>
        </p:blipFill>
        <p:spPr bwMode="auto">
          <a:xfrm>
            <a:off x="1316539" y="2879407"/>
            <a:ext cx="4317847" cy="261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589C1D1-6B74-1F48-B505-3F1B23CE5FCD}"/>
              </a:ext>
            </a:extLst>
          </p:cNvPr>
          <p:cNvSpPr/>
          <p:nvPr/>
        </p:nvSpPr>
        <p:spPr>
          <a:xfrm>
            <a:off x="3009239" y="2738781"/>
            <a:ext cx="929640" cy="2742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C8AE67-A362-4C46-8897-DCCDED4E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326" y="3013361"/>
            <a:ext cx="4657666" cy="236404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231D4B4-4489-8C49-B60A-D6F40986072F}"/>
              </a:ext>
            </a:extLst>
          </p:cNvPr>
          <p:cNvSpPr/>
          <p:nvPr/>
        </p:nvSpPr>
        <p:spPr>
          <a:xfrm>
            <a:off x="7821080" y="2738781"/>
            <a:ext cx="929640" cy="2742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C513D2-0088-BF41-B613-DEE226231E67}"/>
              </a:ext>
            </a:extLst>
          </p:cNvPr>
          <p:cNvSpPr/>
          <p:nvPr/>
        </p:nvSpPr>
        <p:spPr>
          <a:xfrm>
            <a:off x="9219156" y="2742535"/>
            <a:ext cx="929640" cy="2742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1036-DF65-9745-88EE-ED2D299E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with two hidden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11602-47CD-0345-A6CE-1192831AB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Compare the magnitude of the gradient at both hidden layers</a:t>
                </a:r>
              </a:p>
              <a:p>
                <a:pPr lvl="1"/>
                <a:r>
                  <a:rPr lang="en-US" b="1" dirty="0"/>
                  <a:t>Remark: Both hidden layers have the same width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[784,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30, 10]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11602-47CD-0345-A6CE-1192831AB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E07AE42-5AD6-8D45-ACE5-5FC7C87C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46" y="1768220"/>
            <a:ext cx="5580006" cy="418500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62DEBC-E862-D349-A848-75AA0DD93E6C}"/>
              </a:ext>
            </a:extLst>
          </p:cNvPr>
          <p:cNvSpPr/>
          <p:nvPr/>
        </p:nvSpPr>
        <p:spPr>
          <a:xfrm>
            <a:off x="6323857" y="4081717"/>
            <a:ext cx="2296786" cy="479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E6B2-1DBF-D547-94BA-78C3E000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with three hidden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C6846-0635-0C47-ACAD-4D48E442D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Three hidden layers</a:t>
                </a:r>
              </a:p>
              <a:p>
                <a:pPr lvl="1"/>
                <a:r>
                  <a:rPr lang="en-US" b="1" dirty="0"/>
                  <a:t>Network architecture: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[784,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30, 30, 10]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C6846-0635-0C47-ACAD-4D48E442D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E822A6B-42F4-B940-A864-1965F2122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146" y="2043953"/>
            <a:ext cx="5313707" cy="39852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A7E9294-8E61-374B-9FE3-351F823D6DFE}"/>
              </a:ext>
            </a:extLst>
          </p:cNvPr>
          <p:cNvSpPr/>
          <p:nvPr/>
        </p:nvSpPr>
        <p:spPr>
          <a:xfrm>
            <a:off x="6278137" y="4828477"/>
            <a:ext cx="2296786" cy="479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E6B2-1DBF-D547-94BA-78C3E000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with four hidden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C6846-0635-0C47-ACAD-4D48E442D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Let’s look at a neural net with four hidden layers</a:t>
                </a:r>
              </a:p>
              <a:p>
                <a:pPr lvl="1"/>
                <a:r>
                  <a:rPr lang="en-US" b="1" dirty="0"/>
                  <a:t>Network architecture: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[784,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30, 30, 30,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C6846-0635-0C47-ACAD-4D48E442D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77DF091-E20E-0E4E-B77F-7661010A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02" y="1869140"/>
            <a:ext cx="5426196" cy="406964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94B2C50-D93B-4E49-92BC-C54F3D171D17}"/>
              </a:ext>
            </a:extLst>
          </p:cNvPr>
          <p:cNvSpPr/>
          <p:nvPr/>
        </p:nvSpPr>
        <p:spPr>
          <a:xfrm>
            <a:off x="6278137" y="4806175"/>
            <a:ext cx="2296786" cy="479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6895-BC96-DF4D-8DAE-B51044A9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Explanation: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CB680-143D-9D44-A6C5-552643EA0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For simplicity, consider a neural network with only a single neuron in every hidden layer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The final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given some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equal to: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weight at 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output of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CB680-143D-9D44-A6C5-552643EA0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88C3AC0-A377-BB45-8E3F-44EC7024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30" y="1885181"/>
            <a:ext cx="8813800" cy="132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758909-3FBE-5044-988A-63BAF400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804" y="4053838"/>
            <a:ext cx="9233452" cy="10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9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D639-59DD-4D4F-BD1C-C7EFA6FA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43B2F-A295-4648-A1E8-833963E716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We’ll derive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chain rule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Setup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weight at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input to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output of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43B2F-A295-4648-A1E8-833963E71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181F495-FD83-F84C-8357-4A271AFAA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81" y="1641670"/>
            <a:ext cx="7343637" cy="8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4B31-EA34-624F-821B-12873A05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84176-19B1-1247-80BE-050608ED4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Setup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weight at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the input to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the output of 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/>
                  <a:t>Fact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lvl="1"/>
                <a:endParaRPr lang="en-US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84176-19B1-1247-80BE-050608ED4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90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CB5C65-48E4-4D4D-AB41-BF2FE9085B09}" vid="{F5839372-0ACD-7142-876C-04A73A7A42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3280</TotalTime>
  <Words>316</Words>
  <Application>Microsoft Macintosh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Office Theme</vt:lpstr>
      <vt:lpstr>Supervised Machine Learning and Learning Theory  Lecture 15: The vanishing gradients problem</vt:lpstr>
      <vt:lpstr>Lecture plan</vt:lpstr>
      <vt:lpstr>The vanishing gradient problem</vt:lpstr>
      <vt:lpstr>Illustration with two hidden layers</vt:lpstr>
      <vt:lpstr>Illustration with three hidden layers</vt:lpstr>
      <vt:lpstr>Illustration with four hidden layers</vt:lpstr>
      <vt:lpstr>Explanation: why?</vt:lpstr>
      <vt:lpstr>Chain rule</vt:lpstr>
      <vt:lpstr>Chain rule</vt:lpstr>
      <vt:lpstr>Chain rule</vt:lpstr>
      <vt:lpstr>Chain rule</vt:lpstr>
      <vt:lpstr>Fix: Add residual connections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TRANSFORMERS UNIVERSAL APPROXIMATORS OF SEQUENCE-TO-SEQUENCE FUNCTIONS? </dc:title>
  <dc:creator>Mohammed Furqan Rahamath Mahammada</dc:creator>
  <cp:lastModifiedBy>Zhang, Hongyang</cp:lastModifiedBy>
  <cp:revision>119</cp:revision>
  <dcterms:created xsi:type="dcterms:W3CDTF">2021-03-26T05:36:53Z</dcterms:created>
  <dcterms:modified xsi:type="dcterms:W3CDTF">2024-11-11T04:24:34Z</dcterms:modified>
</cp:coreProperties>
</file>